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7" r:id="rId4"/>
    <p:sldId id="272" r:id="rId5"/>
    <p:sldId id="275" r:id="rId6"/>
    <p:sldId id="302" r:id="rId7"/>
    <p:sldId id="273" r:id="rId8"/>
    <p:sldId id="258" r:id="rId9"/>
    <p:sldId id="298" r:id="rId10"/>
    <p:sldId id="300" r:id="rId11"/>
    <p:sldId id="303" r:id="rId12"/>
    <p:sldId id="299" r:id="rId13"/>
    <p:sldId id="301" r:id="rId14"/>
    <p:sldId id="268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77" d="100"/>
          <a:sy n="77" d="100"/>
        </p:scale>
        <p:origin x="-92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556001"/>
            <a:ext cx="7488832" cy="14732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Муниципальное бюджетное дошкольное образовательное учреждение – детский сад № 4 города Агрыз Агрызского муниципального района Республики Татарстан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1115616" y="1319862"/>
            <a:ext cx="72866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ngsana New" pitchFamily="18" charset="-34"/>
              </a:rPr>
              <a:t>Социально-коммуникативное развитие</a:t>
            </a:r>
          </a:p>
          <a:p>
            <a:pPr algn="ctr"/>
            <a:endParaRPr lang="ru-RU" sz="4400" b="1" dirty="0" smtClean="0"/>
          </a:p>
          <a:p>
            <a:endParaRPr lang="ru-RU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424936" cy="1473200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C00000"/>
                </a:solidFill>
              </a:rPr>
              <a:t>Направления реализации образовательной деятельности: </a:t>
            </a:r>
            <a:r>
              <a:rPr lang="ru-RU" sz="1400" b="1" dirty="0">
                <a:solidFill>
                  <a:schemeClr val="tx1"/>
                </a:solidFill>
              </a:rPr>
              <a:t>т</a:t>
            </a:r>
            <a:r>
              <a:rPr lang="ru-RU" sz="1400" b="1" dirty="0" smtClean="0">
                <a:solidFill>
                  <a:schemeClr val="tx1"/>
                </a:solidFill>
              </a:rPr>
              <a:t>рудовое воспитание; </a:t>
            </a:r>
            <a:r>
              <a:rPr lang="ru-RU" sz="1400" b="1" dirty="0">
                <a:solidFill>
                  <a:schemeClr val="tx1"/>
                </a:solidFill>
              </a:rPr>
              <a:t>и</a:t>
            </a:r>
            <a:r>
              <a:rPr lang="ru-RU" sz="1400" b="1" dirty="0" smtClean="0">
                <a:solidFill>
                  <a:schemeClr val="tx1"/>
                </a:solidFill>
              </a:rPr>
              <a:t>гровая деятельность; основы безопасного поведения в быту, социуме, природе; патриотическое воспитание</a:t>
            </a:r>
            <a:endParaRPr lang="ru-RU" sz="14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Задачи: развитие игровой деятельности;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- приобщение к элементарным общепринятым нормам и правилам взаимоотношений со сверстниками и взрослыми (в том числе моральным);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- формирование первичных личностных представлений (о себе, собственных особенностях, возможностях, проявлениях и др.);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- формирование первичных гендерных представлений (о собственной принадлежности и принадлежности других людей к определённому полу, гендерных отношениях и взаимосвязях);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- формирование первичных представлениях о семье (её составе, родственных отношениях и взаимосвязях, делении семейных обязанностей, традициях и др.);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- формирование представлений об обществе (ближайшем социуме и месте в нём);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- формирование первичных представлений о государстве (в том числе его символах, малой и «большой» Родине, её природе) и принадлежности к нему;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- формирование первичных представлений о мире (планете Земля, многообразии стран и государств, населения, природы планеты и др.);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- развитие трудовой деятельности (обеспечение освоения детьми разных видов детской трудовой деятельности, адекватных их возрастным и гендерным возможностям);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воспитание ценностного отношения к собственному труду, труду других людей и его результатам;</a:t>
            </a:r>
          </a:p>
          <a:p>
            <a:pPr algn="just"/>
            <a:r>
              <a:rPr lang="ru-RU" sz="1400" b="1" dirty="0">
                <a:solidFill>
                  <a:srgbClr val="C00000"/>
                </a:solidFill>
              </a:rPr>
              <a:t>- формирование первичных представлений о труде взрослых (целях, видах, содержании, результатах), его роли в обществе и жизни каждого человека.</a:t>
            </a:r>
          </a:p>
          <a:p>
            <a:pPr algn="just"/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332656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971550" algn="l"/>
              </a:tabLst>
            </a:pPr>
            <a:r>
              <a:rPr lang="ru-RU" b="1" dirty="0">
                <a:solidFill>
                  <a:srgbClr val="C00000"/>
                </a:solidFill>
                <a:ea typeface="Times New Roman"/>
                <a:cs typeface="Times New Roman"/>
              </a:rPr>
              <a:t>Цель: </a:t>
            </a:r>
            <a:r>
              <a:rPr lang="ru-RU" b="1" dirty="0">
                <a:ea typeface="Times New Roman"/>
                <a:cs typeface="Times New Roman"/>
              </a:rPr>
              <a:t>позитивная социализация детей дошкольного возраста, приобщение детей к социокультурным нормам, традициям семьи, общества и государства</a:t>
            </a:r>
            <a:endParaRPr lang="ru-RU" b="1" dirty="0">
              <a:effectLst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2571" y="188640"/>
            <a:ext cx="871296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971550" algn="l"/>
              </a:tabLst>
            </a:pPr>
            <a:r>
              <a:rPr lang="ru-RU" b="1" dirty="0">
                <a:solidFill>
                  <a:srgbClr val="C00000"/>
                </a:solidFill>
                <a:ea typeface="Times New Roman"/>
                <a:cs typeface="Times New Roman"/>
              </a:rPr>
              <a:t>Современная социокультурная среда </a:t>
            </a:r>
            <a:r>
              <a:rPr lang="ru-RU" b="1" dirty="0" smtClean="0">
                <a:solidFill>
                  <a:srgbClr val="C00000"/>
                </a:solidFill>
                <a:ea typeface="Times New Roman"/>
                <a:cs typeface="Times New Roman"/>
              </a:rPr>
              <a:t>развития</a:t>
            </a:r>
          </a:p>
          <a:p>
            <a:pPr algn="ctr">
              <a:spcAft>
                <a:spcPts val="0"/>
              </a:spcAft>
              <a:tabLst>
                <a:tab pos="971550" algn="l"/>
              </a:tabLst>
            </a:pP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971550" algn="l"/>
              </a:tabLst>
            </a:pPr>
            <a:r>
              <a:rPr lang="ru-RU" sz="1600" b="1" dirty="0">
                <a:ea typeface="Times New Roman"/>
                <a:cs typeface="Times New Roman"/>
              </a:rPr>
              <a:t>      1. Большая открытость мира и доступность его познания для ребёнка, больше источников информации (телевидение, Интернет, большое количество игр и игрушек) </a:t>
            </a:r>
            <a:r>
              <a:rPr lang="ru-RU" sz="1600" b="1" dirty="0" smtClean="0">
                <a:ea typeface="Times New Roman"/>
                <a:cs typeface="Times New Roman"/>
              </a:rPr>
              <a:t>→← </a:t>
            </a:r>
            <a:r>
              <a:rPr lang="ru-RU" sz="1600" b="1" dirty="0">
                <a:ea typeface="Times New Roman"/>
                <a:cs typeface="Times New Roman"/>
              </a:rPr>
              <a:t>агрессивность доступной для ребёнка информации.</a:t>
            </a:r>
            <a:endParaRPr lang="ru-RU" sz="1600" b="1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971550" algn="l"/>
              </a:tabLst>
            </a:pPr>
            <a:r>
              <a:rPr lang="ru-RU" sz="1600" b="1" dirty="0">
                <a:ea typeface="Times New Roman"/>
                <a:cs typeface="Times New Roman"/>
              </a:rPr>
              <a:t>      2. Культурная неустойчивость окружающего мира, смешение культур в совокупности с </a:t>
            </a:r>
            <a:r>
              <a:rPr lang="ru-RU" sz="1600" b="1" dirty="0" err="1">
                <a:ea typeface="Times New Roman"/>
                <a:cs typeface="Times New Roman"/>
              </a:rPr>
              <a:t>многоязычностью</a:t>
            </a:r>
            <a:r>
              <a:rPr lang="ru-RU" sz="1600" b="1" dirty="0">
                <a:ea typeface="Times New Roman"/>
                <a:cs typeface="Times New Roman"/>
              </a:rPr>
              <a:t> →← разнообразие и иногда противоречивость предлагаемых разными культурами образцов поведения и образцов отношения к окружающему миру.</a:t>
            </a:r>
            <a:endParaRPr lang="ru-RU" sz="1600" b="1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971550" algn="l"/>
              </a:tabLst>
            </a:pPr>
            <a:r>
              <a:rPr lang="ru-RU" sz="1600" b="1" dirty="0">
                <a:ea typeface="Times New Roman"/>
                <a:cs typeface="Times New Roman"/>
              </a:rPr>
              <a:t>      3. Сложность окружающей среды с технологической точки зрения →← нарушение устоявшейся традиционной схемы передачи знаний и опыта от взрослых детям →← формирование уже на этапе дошкольного детства универсальных, комплексных качеств личности ребёнка.</a:t>
            </a:r>
            <a:endParaRPr lang="ru-RU" sz="1600" b="1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971550" algn="l"/>
              </a:tabLst>
            </a:pPr>
            <a:r>
              <a:rPr lang="ru-RU" sz="1600" b="1" dirty="0">
                <a:ea typeface="Times New Roman"/>
                <a:cs typeface="Times New Roman"/>
              </a:rPr>
              <a:t>      4. Быстрая изменяемость окружающего мира →← новая методология познания мира →← овладения ребёнком комплексным инструментарием познания мира.</a:t>
            </a:r>
            <a:endParaRPr lang="ru-RU" sz="1600" b="1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971550" algn="l"/>
              </a:tabLst>
            </a:pPr>
            <a:r>
              <a:rPr lang="ru-RU" sz="1600" b="1" dirty="0">
                <a:ea typeface="Times New Roman"/>
                <a:cs typeface="Times New Roman"/>
              </a:rPr>
              <a:t>      5. Быстрая изменяемость окружающего мира  →← понимания ребёнком важности и неважности (второстепенности) информации  →← отбор содержания дошкольного образования  →← усиление роли взрослого в защите ребёнка от негативного воздействия излишних источников познания.</a:t>
            </a:r>
            <a:endParaRPr lang="ru-RU" sz="1600" b="1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971550" algn="l"/>
              </a:tabLst>
            </a:pPr>
            <a:r>
              <a:rPr lang="ru-RU" sz="1600" b="1" dirty="0">
                <a:ea typeface="Times New Roman"/>
                <a:cs typeface="Times New Roman"/>
              </a:rPr>
              <a:t>     6. Агрессивность окружающей среды и ограниченность механизмов приспособляемости человеческого организма к быстро изменяющимся условиям, наличие многочисленных вредных для здоровья факторов  →← негативное влияние на здоровье детей - как физическое, так и психическое  →← возрастные роли инклюзивного образования  →← влияние на формирование у детей норм поведения, исключающих пренебрежительное отношение к детям с ограниченными возможностями здоровья</a:t>
            </a:r>
            <a:endParaRPr lang="ru-RU" sz="1600" b="1" dirty="0">
              <a:effectLst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692696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971550" algn="l"/>
              </a:tabLst>
            </a:pPr>
            <a:r>
              <a:rPr lang="ru-RU" b="1" dirty="0">
                <a:ea typeface="Times New Roman"/>
                <a:cs typeface="Times New Roman"/>
              </a:rPr>
              <a:t>Развитие игровой  деятельности (Классификация игр по  С.А. </a:t>
            </a:r>
            <a:r>
              <a:rPr lang="ru-RU" b="1" dirty="0" err="1">
                <a:ea typeface="Times New Roman"/>
                <a:cs typeface="Times New Roman"/>
              </a:rPr>
              <a:t>Новосёловой</a:t>
            </a:r>
            <a:r>
              <a:rPr lang="ru-RU" b="1" dirty="0">
                <a:ea typeface="Times New Roman"/>
                <a:cs typeface="Times New Roman"/>
              </a:rPr>
              <a:t>)</a:t>
            </a:r>
            <a:endParaRPr lang="ru-RU" dirty="0">
              <a:effectLst/>
              <a:ea typeface="Calibri"/>
              <a:cs typeface="Times New Roman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61794"/>
            <a:ext cx="9393238" cy="487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2815"/>
            <a:ext cx="9393238" cy="551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052736"/>
            <a:ext cx="7772400" cy="17801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345271" y="302381"/>
            <a:ext cx="3752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Эмоциональное развитие: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6259"/>
            <a:ext cx="2692186" cy="20191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691" y="987355"/>
            <a:ext cx="2736304" cy="20391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11" y="3434321"/>
            <a:ext cx="2681204" cy="20109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903619"/>
            <a:ext cx="2016224" cy="26882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691" y="3366374"/>
            <a:ext cx="2771800" cy="20788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05" y="3848412"/>
            <a:ext cx="2138157" cy="215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319318" y="548680"/>
            <a:ext cx="8141113" cy="557748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Times New Roman"/>
                <a:cs typeface="Times New Roman"/>
              </a:rPr>
              <a:t>Патриотическое воспитание</a:t>
            </a:r>
          </a:p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ea typeface="Calibri"/>
                <a:cs typeface="Times New Roman"/>
              </a:rPr>
              <a:t>Цель:</a:t>
            </a:r>
          </a:p>
          <a:p>
            <a:pPr algn="just"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ea typeface="Calibri"/>
                <a:cs typeface="Times New Roman"/>
              </a:rPr>
              <a:t>способствовать воспитанию гуманной, социально активной, самостоятельной,   интеллектуально развитой творческой личности, обладающей чувством национальной гордости, любви к Отечеству, родному городу,  своему народу.</a:t>
            </a:r>
          </a:p>
          <a:p>
            <a:pPr marL="0" indent="0">
              <a:spcAft>
                <a:spcPts val="0"/>
              </a:spcAft>
              <a:buNone/>
            </a:pPr>
            <a:endParaRPr lang="ru-RU" sz="18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ea typeface="Calibri"/>
                <a:cs typeface="Times New Roman"/>
              </a:rPr>
              <a:t>Задачи: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800" b="1" dirty="0">
                <a:solidFill>
                  <a:schemeClr val="tx1"/>
                </a:solidFill>
                <a:ea typeface="Calibri"/>
                <a:cs typeface="Times New Roman"/>
              </a:rPr>
              <a:t>Заложить основы </a:t>
            </a:r>
            <a:r>
              <a:rPr lang="ru-RU" sz="1800" b="1" dirty="0" err="1">
                <a:solidFill>
                  <a:schemeClr val="tx1"/>
                </a:solidFill>
                <a:ea typeface="Calibri"/>
                <a:cs typeface="Times New Roman"/>
              </a:rPr>
              <a:t>гражданско</a:t>
            </a:r>
            <a:r>
              <a:rPr lang="ru-RU" sz="1800" b="1" dirty="0">
                <a:solidFill>
                  <a:schemeClr val="tx1"/>
                </a:solidFill>
                <a:ea typeface="Calibri"/>
                <a:cs typeface="Times New Roman"/>
              </a:rPr>
              <a:t> - патриотической позиции личности;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800" b="1" dirty="0">
                <a:solidFill>
                  <a:schemeClr val="tx1"/>
                </a:solidFill>
                <a:ea typeface="Calibri"/>
                <a:cs typeface="Times New Roman"/>
              </a:rPr>
              <a:t>Освоение наиболее значимых российских  культурных традиций и традиций родного города;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800" b="1" dirty="0">
                <a:solidFill>
                  <a:schemeClr val="tx1"/>
                </a:solidFill>
                <a:ea typeface="Calibri"/>
                <a:cs typeface="Times New Roman"/>
              </a:rPr>
              <a:t>получение и расширение доступных знаний о стране и родном городе: его истории, культуре, географии, традициях, достопримечательностях, народных промыслах, архитектуре, выдающихся земляках, природе и т.д.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800" b="1" dirty="0">
                <a:solidFill>
                  <a:schemeClr val="tx1"/>
                </a:solidFill>
                <a:ea typeface="Calibri"/>
                <a:cs typeface="Times New Roman"/>
              </a:rPr>
              <a:t>Воспитание чувства гордости  за земляков;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800" b="1" dirty="0">
                <a:solidFill>
                  <a:schemeClr val="tx1"/>
                </a:solidFill>
                <a:ea typeface="Calibri"/>
                <a:cs typeface="Times New Roman"/>
              </a:rPr>
              <a:t>Формирование модели поведения ребенка во взаимоотношениях с другими  людьми.</a:t>
            </a:r>
          </a:p>
          <a:p>
            <a:endParaRPr lang="ru-RU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0"/>
            <a:ext cx="6386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8979" y="620688"/>
            <a:ext cx="871296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b="1" dirty="0">
                <a:solidFill>
                  <a:srgbClr val="C00000"/>
                </a:solidFill>
                <a:ea typeface="Calibri"/>
                <a:cs typeface="Times New Roman"/>
              </a:rPr>
              <a:t>Основу содержания </a:t>
            </a:r>
            <a:r>
              <a:rPr lang="ru-RU" sz="1400" b="1" dirty="0" err="1">
                <a:solidFill>
                  <a:srgbClr val="C00000"/>
                </a:solidFill>
                <a:ea typeface="Calibri"/>
                <a:cs typeface="Times New Roman"/>
              </a:rPr>
              <a:t>гражданско</a:t>
            </a:r>
            <a:r>
              <a:rPr lang="ru-RU" sz="1400" b="1" dirty="0">
                <a:solidFill>
                  <a:srgbClr val="C00000"/>
                </a:solidFill>
                <a:ea typeface="Calibri"/>
                <a:cs typeface="Times New Roman"/>
              </a:rPr>
              <a:t> - патриотического воспитания составляют  общечеловеческие ценности. Из всего спектра общечеловеческих ценностей, имеющих особое значение для содержания и организации воспитательного процесса можно выделить следующие:</a:t>
            </a:r>
          </a:p>
          <a:p>
            <a:pPr>
              <a:spcAft>
                <a:spcPts val="0"/>
              </a:spcAft>
            </a:pPr>
            <a:r>
              <a:rPr lang="ru-RU" sz="1400" b="1" dirty="0">
                <a:solidFill>
                  <a:srgbClr val="C00000"/>
                </a:solidFill>
                <a:ea typeface="Calibri"/>
                <a:cs typeface="Times New Roman"/>
              </a:rPr>
              <a:t> 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228600" algn="l"/>
              </a:tabLst>
            </a:pPr>
            <a:r>
              <a:rPr lang="ru-RU" sz="1400" b="1" i="1" dirty="0">
                <a:ea typeface="Calibri"/>
                <a:cs typeface="Times New Roman"/>
              </a:rPr>
              <a:t>«</a:t>
            </a:r>
            <a:r>
              <a:rPr lang="ru-RU" sz="1400" b="1" dirty="0">
                <a:ea typeface="Calibri"/>
                <a:cs typeface="Times New Roman"/>
              </a:rPr>
              <a:t>Человек» - абсолютная ценность, «мера всех вещей». Сегодня гуманизму возвращается его индивидуальное начало, из средства человек становиться целью. Личность ребенка становится реальной ценностью. 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228600" algn="l"/>
              </a:tabLst>
            </a:pPr>
            <a:r>
              <a:rPr lang="ru-RU" sz="1400" b="1" dirty="0">
                <a:ea typeface="Calibri"/>
                <a:cs typeface="Times New Roman"/>
              </a:rPr>
              <a:t>«Семья» - первый коллектив ребенка и естественная среда его развития, где закладываются основы будущей личности. Необходимо возрождать в людях чувства чести рода, ответственность за фамилию, перестроить взгляды на роль семьи, ее природное назначение.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228600" algn="l"/>
              </a:tabLst>
            </a:pPr>
            <a:r>
              <a:rPr lang="ru-RU" sz="1400" b="1" dirty="0">
                <a:ea typeface="Calibri"/>
                <a:cs typeface="Times New Roman"/>
              </a:rPr>
              <a:t>«Труд» - основа человеческого бытия, «вечное естественное условие человеческой жизни». Приобщение детей к труду всегда было важной частью воспитания. Задача педагога - воспитывать у детей уважение к людям, прославившим наш тульский край  честным трудом. 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228600" algn="l"/>
              </a:tabLst>
            </a:pPr>
            <a:r>
              <a:rPr lang="ru-RU" sz="1400" b="1" dirty="0">
                <a:ea typeface="Calibri"/>
                <a:cs typeface="Times New Roman"/>
              </a:rPr>
              <a:t>«Культура» -богатство, накопленное человечеством в сфере духовной и материальной жизни людей, высшее проявление творческих сил и способностей человека. Воспитание должно быть </a:t>
            </a:r>
            <a:r>
              <a:rPr lang="ru-RU" sz="1400" b="1" dirty="0" err="1">
                <a:ea typeface="Calibri"/>
                <a:cs typeface="Times New Roman"/>
              </a:rPr>
              <a:t>культуросообразно</a:t>
            </a:r>
            <a:r>
              <a:rPr lang="ru-RU" sz="1400" b="1" dirty="0">
                <a:ea typeface="Calibri"/>
                <a:cs typeface="Times New Roman"/>
              </a:rPr>
              <a:t>. Задача педагога- помочь воспитанникам в овладении духовной культурой своего народа, при этом надо иметь в виду, что одна из главных особенностей русского национального характера- высокая духовность.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228600" algn="l"/>
              </a:tabLst>
            </a:pPr>
            <a:r>
              <a:rPr lang="ru-RU" sz="1400" b="1" dirty="0">
                <a:ea typeface="Calibri"/>
                <a:cs typeface="Times New Roman"/>
              </a:rPr>
              <a:t>«Отечество» - единственная уникальная для каждого человека Родина, данная ему судьбой, доставшаяся от его предков. Задача педагога- воспитание уважительного, бережного отношения к истории и традициям своего народа, любви к  родному краю, формирование представлений о явлениях общественной жизни , т.е. воспитание патриотических чувств.</a:t>
            </a:r>
          </a:p>
          <a:p>
            <a:pPr>
              <a:spcAft>
                <a:spcPts val="0"/>
              </a:spcAft>
            </a:pPr>
            <a:r>
              <a:rPr lang="ru-RU" sz="1400" b="1" dirty="0">
                <a:ea typeface="Calibri"/>
                <a:cs typeface="Times New Roman"/>
              </a:rPr>
              <a:t> 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228600" algn="l"/>
              </a:tabLst>
            </a:pPr>
            <a:r>
              <a:rPr lang="ru-RU" sz="1400" b="1" dirty="0">
                <a:ea typeface="Calibri"/>
                <a:cs typeface="Times New Roman"/>
              </a:rPr>
              <a:t>«Земля» - общий дом человечества. Это земля людей и живой природы. Важно  подвести детей к пониманию, что будущее Земли зависит от того, как к ней относятся люди. На данном этапе неоценимо экологическое воспитание, формирование интереса к общечеловеческим проблемам.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4129" y="683404"/>
            <a:ext cx="4476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Патриотическое воспитание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45069"/>
            <a:ext cx="2843808" cy="18958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114" y="1204906"/>
            <a:ext cx="2664296" cy="17761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57725" y="1718895"/>
            <a:ext cx="2448949" cy="18367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51" y="3501008"/>
            <a:ext cx="2725310" cy="20439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568042"/>
            <a:ext cx="2612797" cy="17381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004" y="4437112"/>
            <a:ext cx="2515110" cy="188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0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4129" y="683404"/>
            <a:ext cx="4476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Патриотическое воспитание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13" y="512676"/>
            <a:ext cx="1944216" cy="25922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268760"/>
            <a:ext cx="2520280" cy="18902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3786505"/>
            <a:ext cx="2520280" cy="189021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268760"/>
            <a:ext cx="2448272" cy="18362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786505"/>
            <a:ext cx="2556284" cy="19172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422" y="3421112"/>
            <a:ext cx="1965747" cy="262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7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308758"/>
            <a:ext cx="6384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C00000"/>
                </a:solidFill>
                <a:ea typeface="Times New Roman"/>
              </a:rPr>
              <a:t>Формирование основ безопасности жизнедеятельности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5" y="1138894"/>
            <a:ext cx="83529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ea typeface="Times New Roman"/>
              </a:rPr>
              <a:t>Цель: </a:t>
            </a:r>
            <a:r>
              <a:rPr lang="ru-RU" b="1" dirty="0">
                <a:ea typeface="Times New Roman"/>
              </a:rPr>
              <a:t>формирование основ безопасности собственной жизнедеятельности; формирование предпосылок безопасности окружающего мира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7899" y="1746860"/>
            <a:ext cx="842493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Основные цели обучения дошкольников ОБЖ</a:t>
            </a:r>
          </a:p>
          <a:p>
            <a:r>
              <a:rPr lang="ru-RU" sz="1200" dirty="0"/>
              <a:t>- научить ребенка ориентироваться в окружающей его обстановке и уметь оценивать отдельные элементы обстановки с точки зрения «Опасно – неопасно»;</a:t>
            </a:r>
          </a:p>
          <a:p>
            <a:r>
              <a:rPr lang="ru-RU" sz="1200" dirty="0"/>
              <a:t>- научить ребенка быть внимательным, осторожным и предусмотрительным. Ребенок должен понимать, к каким последствиям могут привести те или иные его поступки: «Если я дотронусь до горячего утюга, то я обожгу руку, мне будет больно»»</a:t>
            </a:r>
          </a:p>
          <a:p>
            <a:r>
              <a:rPr lang="ru-RU" sz="1200" dirty="0"/>
              <a:t>- сформировать важнейшие алгоритмы восприятия и действия, которые лежат в основе безопасного поведения.</a:t>
            </a:r>
          </a:p>
          <a:p>
            <a:r>
              <a:rPr lang="ru-RU" sz="1200" dirty="0"/>
              <a:t>Под безопасным поведением следует понимать такой набор стереотипов и сознательных действий в изменяющейся обстановке, который позволяет сохранять индивидуальную целостность и комфортность поведения, предупреждает физический и психический травматизм, создает нормальные условия взаимодействия между людьми</a:t>
            </a:r>
          </a:p>
          <a:p>
            <a:r>
              <a:rPr lang="ru-RU" sz="1200" dirty="0"/>
              <a:t>Основные направления работы по ОБЖ</a:t>
            </a:r>
          </a:p>
          <a:p>
            <a:r>
              <a:rPr lang="ru-RU" sz="1200" dirty="0"/>
              <a:t>- освоение дошкольниками первоначальных знаний о правилах безопасного поведения;</a:t>
            </a:r>
          </a:p>
          <a:p>
            <a:r>
              <a:rPr lang="ru-RU" sz="1200" dirty="0"/>
              <a:t>- формирование у воспитанников качественно новых двигательных навыков и бдительного восприятия окружающей обстановки;</a:t>
            </a:r>
          </a:p>
          <a:p>
            <a:r>
              <a:rPr lang="ru-RU" sz="1200" dirty="0"/>
              <a:t>- развитие у воспитанников способности к предвидению возможной опасности в конкретной меняющейся ситуации и построению адекватного безопасного поведения</a:t>
            </a:r>
          </a:p>
          <a:p>
            <a:r>
              <a:rPr lang="ru-RU" sz="1200" dirty="0"/>
              <a:t>Основные принципы работы по воспитанию у детей навыков безопасного поведения</a:t>
            </a:r>
          </a:p>
          <a:p>
            <a:r>
              <a:rPr lang="ru-RU" sz="1200" dirty="0"/>
              <a:t>- важно не механическое заучивание воспитанниками правил безопасного поведения, а воспитание у них навыков безопасного поведения в окружающей обстановке;</a:t>
            </a:r>
          </a:p>
          <a:p>
            <a:r>
              <a:rPr lang="ru-RU" sz="1200" dirty="0"/>
              <a:t>- воспитатели и родители не должны ограничиваться словами и показом картинок (хотя это тоже важно). С воспитанниками надо рассматривать и анализировать различные жизненные ситуации, если возможно, проигрывать их в реальной обстановке;</a:t>
            </a:r>
          </a:p>
          <a:p>
            <a:r>
              <a:rPr lang="ru-RU" sz="1200" dirty="0"/>
              <a:t>- занятия проводить не только по плану, а использовать каждую возможность (ежедневно), в процессе игр, прогулок, чтобы помочь воспитаннику полностью усвоить правила обращать внимание на ту или иную сторону правил;</a:t>
            </a:r>
          </a:p>
          <a:p>
            <a:r>
              <a:rPr lang="ru-RU" sz="1200" dirty="0"/>
              <a:t>- развивать ребенка: его координацию, внимание, наблюдательность, реакцию. Эти качества очень нужны и для безопасного поведения.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56425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Times New Roman"/>
              </a:rPr>
              <a:t>Формирование основ безопасности жизнедеятельности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82761"/>
            <a:ext cx="2208245" cy="16561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28728" y="1590319"/>
            <a:ext cx="2233409" cy="16750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380348"/>
            <a:ext cx="2144428" cy="14725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5" y="3528102"/>
            <a:ext cx="2327243" cy="17454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829" y="3284984"/>
            <a:ext cx="1673751" cy="22316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36" y="4026009"/>
            <a:ext cx="2452592" cy="183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6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Times New Roman"/>
              </a:rPr>
              <a:t>Формирование основ безопасности жизнедеятельности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7215"/>
            <a:ext cx="2105750" cy="15793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3910" y="3382647"/>
            <a:ext cx="2209383" cy="16570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7830" y="1712810"/>
            <a:ext cx="2400267" cy="1800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84167" y="1304763"/>
            <a:ext cx="2266687" cy="170001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1" y="4071365"/>
            <a:ext cx="2376264" cy="174958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7" y="3501008"/>
            <a:ext cx="2303077" cy="172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1473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6493" y="1304689"/>
            <a:ext cx="878497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dirty="0">
                <a:ea typeface="Calibri"/>
                <a:cs typeface="Times New Roman"/>
              </a:rPr>
              <a:t>Цель: формирование положительного отношения к труду.</a:t>
            </a:r>
          </a:p>
          <a:p>
            <a:pPr algn="just">
              <a:spcAft>
                <a:spcPts val="0"/>
              </a:spcAft>
            </a:pPr>
            <a:r>
              <a:rPr lang="ru-RU" sz="1600" b="1" dirty="0">
                <a:ea typeface="Calibri"/>
                <a:cs typeface="Times New Roman"/>
              </a:rPr>
              <a:t>Задачи: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600" b="1" dirty="0">
                <a:ea typeface="Calibri"/>
                <a:cs typeface="Times New Roman"/>
              </a:rPr>
              <a:t>Воспитание в детях уважительного отношения к труженику и результатам его труда, желания подражать ему в своей деятельности, проявлять нравственные качества. (Решение этой задачи должно привести к развитию осознания важности труда для общества).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600" b="1" dirty="0">
                <a:ea typeface="Calibri"/>
                <a:cs typeface="Times New Roman"/>
              </a:rPr>
              <a:t>Обучение детей трудовым умениям, навыкам организации и планирования своего труда, осуществлению самоконтроля и самооценки. (Решение этой задачи должно привести к формированию интереса к овладению новыми навыками, ощущению радости от своих умений, самостоятельности).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600" b="1" dirty="0">
                <a:ea typeface="Calibri"/>
                <a:cs typeface="Times New Roman"/>
              </a:rPr>
              <a:t>Воспитание нравственно-волевых качеств (настойчивости, целеустремленности, ответственности за результат своей деятельности), привычки к трудовому усилию. (Это должно привести к формированию у детей готовности к труду, развитию самостоятельности).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600" b="1" dirty="0">
                <a:ea typeface="Calibri"/>
                <a:cs typeface="Times New Roman"/>
              </a:rPr>
              <a:t>Воспитание нравственных мотивов деятельности, побуждающих включаться в труд при необходимости. (Действие этих мотивов должно вызывать у ребенка активное стремление к получению качественного результата, ощущению радости от собственного труда).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600" b="1" dirty="0">
                <a:ea typeface="Calibri"/>
                <a:cs typeface="Times New Roman"/>
              </a:rPr>
              <a:t>Воспитание гуманного отношения к окружающим: умения и желания включаться в совместный труд со сверстниками, проявлять доброжелательность, активность и инициативу, стремление к качественному выполнению общего дела, осознания себя как члена детского общества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47369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dirty="0">
                <a:solidFill>
                  <a:srgbClr val="C00000"/>
                </a:solidFill>
                <a:ea typeface="Times New Roman"/>
              </a:rPr>
              <a:t>Трудовое воспитание детей дошкольного возраста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764704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Times New Roman"/>
              </a:rPr>
              <a:t>Трудовое воспитание детей дошкольного возраста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412776"/>
            <a:ext cx="2304256" cy="17281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355947"/>
            <a:ext cx="2376264" cy="17821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1355947"/>
            <a:ext cx="2376263" cy="17821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3564016"/>
            <a:ext cx="2388264" cy="17911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29" y="3663027"/>
            <a:ext cx="2261274" cy="16921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146" y="3550659"/>
            <a:ext cx="1977684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2988</TotalTime>
  <Words>1162</Words>
  <Application>Microsoft Office PowerPoint</Application>
  <PresentationFormat>Экран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Пользователь Windows</cp:lastModifiedBy>
  <cp:revision>149</cp:revision>
  <dcterms:created xsi:type="dcterms:W3CDTF">2014-08-18T10:51:20Z</dcterms:created>
  <dcterms:modified xsi:type="dcterms:W3CDTF">2021-11-03T15:34:00Z</dcterms:modified>
</cp:coreProperties>
</file>